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876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1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48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8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0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EE0D91-7788-48AA-9757-154A4B2D64A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AC2E26-6930-4176-9AF5-60AB794B1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B747-EA69-46F2-B082-2B963A316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138850" y="662656"/>
            <a:ext cx="9755187" cy="2766528"/>
          </a:xfrm>
        </p:spPr>
        <p:txBody>
          <a:bodyPr/>
          <a:lstStyle/>
          <a:p>
            <a:r>
              <a:rPr lang="ka-GE" dirty="0"/>
              <a:t>შეფასების კრიტერიუმები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CD9F0-89E2-4164-843A-94DE5C896D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78"/>
            <a:ext cx="3556000" cy="34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716B-7367-4B98-B792-289BCF52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5000" dirty="0"/>
              <a:t>ესე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EC89E-34C6-4F32-BA70-40CD7062F3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61782"/>
            <a:ext cx="10394707" cy="3311189"/>
          </a:xfrm>
        </p:spPr>
        <p:txBody>
          <a:bodyPr>
            <a:normAutofit/>
          </a:bodyPr>
          <a:lstStyle/>
          <a:p>
            <a:r>
              <a:rPr lang="ka-GE" sz="1900" dirty="0"/>
              <a:t>შესავალი</a:t>
            </a:r>
            <a:r>
              <a:rPr lang="ka-GE" sz="1800" dirty="0"/>
              <a:t>;</a:t>
            </a:r>
            <a:endParaRPr lang="en-GB" sz="1800" dirty="0"/>
          </a:p>
          <a:p>
            <a:r>
              <a:rPr lang="ka-GE" sz="1900" dirty="0"/>
              <a:t>ძირითადი ნაწილი</a:t>
            </a:r>
            <a:r>
              <a:rPr lang="ka-GE" sz="1800" dirty="0"/>
              <a:t>;</a:t>
            </a:r>
            <a:endParaRPr lang="en-GB" sz="1800" dirty="0"/>
          </a:p>
          <a:p>
            <a:r>
              <a:rPr lang="ka-GE" sz="1900" dirty="0"/>
              <a:t>დასკვნა</a:t>
            </a:r>
            <a:r>
              <a:rPr lang="ka-GE" sz="1800" dirty="0"/>
              <a:t>;</a:t>
            </a:r>
            <a:endParaRPr lang="en-GB" sz="1800" dirty="0"/>
          </a:p>
          <a:p>
            <a:r>
              <a:rPr lang="ka-GE" sz="1900" dirty="0"/>
              <a:t>გამოყენებული ლიტერატურა.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720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EABB-70B5-4D72-BB80-6152B4EC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28600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შესავალი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86EFC-BAF2-4B01-8BDD-FBBF9D0FD2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675" y="1504391"/>
            <a:ext cx="10394707" cy="3536820"/>
          </a:xfrm>
        </p:spPr>
        <p:txBody>
          <a:bodyPr>
            <a:normAutofit/>
          </a:bodyPr>
          <a:lstStyle/>
          <a:p>
            <a:r>
              <a:rPr lang="ka-GE" sz="1900" dirty="0"/>
              <a:t>შესავალში ნაჩვენებია, თუ რამდენად ესმის მას თემა, რა არის ესეს შეკითხვა - საკამათო საკითხის არსი და რატომ არის მნიშვნელოვანი ამ საკითხის სხვადასხვა კუთხით განხილვა, რა იქნება  მოსწავლის მიზანი ამ ესეში - 3 ქ. </a:t>
            </a:r>
          </a:p>
          <a:p>
            <a:r>
              <a:rPr lang="ka-GE" sz="1900" dirty="0"/>
              <a:t>შესავალში განხილულია თემა, მიზანი, მაგრამ არაა გამოკვეთილი მთავარი შეკითხვა - 2 ქ.</a:t>
            </a:r>
          </a:p>
          <a:p>
            <a:r>
              <a:rPr lang="ka-GE" sz="1900" dirty="0"/>
              <a:t>შესავალში არასრულად არის განხილული თემა, მიზანი, არაა გამოკვეთილი მთავარი შეკითხვა -1 ქ.</a:t>
            </a:r>
          </a:p>
          <a:p>
            <a:r>
              <a:rPr lang="ka-GE" sz="1900" dirty="0"/>
              <a:t>შესავალი არ პასუხობს მთავარ ნაწილს (ან ნაშრომს არ აქვს შესავალი) - 0 ქ.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2492-3E4C-43F0-9CE0-C53252DD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2561"/>
            <a:ext cx="10396882" cy="1209040"/>
          </a:xfrm>
        </p:spPr>
        <p:txBody>
          <a:bodyPr/>
          <a:lstStyle/>
          <a:p>
            <a:pPr algn="ctr"/>
            <a:r>
              <a:rPr lang="ka-GE" dirty="0"/>
              <a:t>ძირითადი ნაწილი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4E48F-8B34-4BB8-A205-993DE1836D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681356"/>
            <a:ext cx="10394707" cy="5049520"/>
          </a:xfrm>
        </p:spPr>
        <p:txBody>
          <a:bodyPr>
            <a:normAutofit/>
          </a:bodyPr>
          <a:lstStyle/>
          <a:p>
            <a:r>
              <a:rPr lang="en-US" sz="1900" b="1" dirty="0">
                <a:latin typeface="Sylfaen" panose="010A0502050306030303" pitchFamily="18" charset="0"/>
              </a:rPr>
              <a:t>I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ka-GE" sz="1900" dirty="0">
                <a:latin typeface="Sylfaen" panose="010A0502050306030303" pitchFamily="18" charset="0"/>
              </a:rPr>
              <a:t>თეზისი - ფაქტები და მსჯელობები; ( თუ ეს შესაძლებელია. რომ არგუმენტის გასამყარებლად მოსწავლემ ისტორიკოსთა შეხედულებები გამოიყენოს).</a:t>
            </a:r>
          </a:p>
          <a:p>
            <a:pPr marL="0" indent="0">
              <a:buNone/>
            </a:pPr>
            <a:r>
              <a:rPr lang="ka-GE" sz="1900" dirty="0">
                <a:latin typeface="Sylfaen" panose="010A0502050306030303" pitchFamily="18" charset="0"/>
              </a:rPr>
              <a:t>დანასკვი ანუ მინი-დასკვნა, შეჯამება - რისი თქმა სურდა მოსწავლეს ამ არგუმენტით? -1 ქ.</a:t>
            </a:r>
            <a:endParaRPr lang="en-US" sz="19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62412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6B10-8A56-4300-94D7-E036EE11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71450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ძირითადი ნაწილი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33E0-D4D7-4E41-B02F-867F52D9C6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60955"/>
            <a:ext cx="10394707" cy="36575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b="1" dirty="0">
                <a:latin typeface="Sylfaen" panose="010A0502050306030303" pitchFamily="18" charset="0"/>
              </a:rPr>
              <a:t>Ii </a:t>
            </a:r>
            <a:r>
              <a:rPr lang="ka-GE" dirty="0">
                <a:latin typeface="Sylfaen" panose="010A0502050306030303" pitchFamily="18" charset="0"/>
              </a:rPr>
              <a:t>თეზისი</a:t>
            </a:r>
          </a:p>
          <a:p>
            <a:r>
              <a:rPr lang="ka-GE" dirty="0">
                <a:latin typeface="Sylfaen" panose="010A0502050306030303" pitchFamily="18" charset="0"/>
              </a:rPr>
              <a:t>წყაროები - წყაროების მრავალფეროვნება, ურთიერთსაწინააღმდეგო შინაარსის წყაროები და მათი შეჯერება;</a:t>
            </a:r>
          </a:p>
          <a:p>
            <a:r>
              <a:rPr lang="ka-GE" dirty="0">
                <a:latin typeface="Sylfaen" panose="010A0502050306030303" pitchFamily="18" charset="0"/>
              </a:rPr>
              <a:t>წყაროები: ზეპირი ისტორიები, ინტერვიუები, მოგონებები, დღიურები, ოფიციალური და სამეცნიერო ჟურნალ-გაზეთების სტატიები, ამონარიდები ისტორიკოსთა მონოგრაფიებიდან, სახელმწიფო დოკუმენტები, ფოტოები, სამუზეუმო და საარქივო მასალები;</a:t>
            </a:r>
          </a:p>
          <a:p>
            <a:r>
              <a:rPr lang="ka-GE" dirty="0">
                <a:latin typeface="Sylfaen" panose="010A0502050306030303" pitchFamily="18" charset="0"/>
              </a:rPr>
              <a:t>დანასკვი ანუ მინი-დასკვნა, შეჯამება - რისი თქმა სურდა მოსწავლეს ამ არგუმენტით?- 1ქ.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6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F3C0-0465-40AE-96D8-1ECF9E43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0025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ძირითადი ნაწილი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046FB-B435-4288-9F1D-E2C8E77861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39471"/>
            <a:ext cx="10394707" cy="3311189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en-US" sz="1900" b="1" dirty="0">
                <a:latin typeface="Sylfaen" panose="010A0502050306030303" pitchFamily="18" charset="0"/>
              </a:rPr>
              <a:t>III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  <a:r>
              <a:rPr lang="ka-GE" sz="1900" dirty="0">
                <a:latin typeface="Sylfaen" panose="010A0502050306030303" pitchFamily="18" charset="0"/>
              </a:rPr>
              <a:t>თეზისი: საკუთარი მსჯელობის განვითარება გამომდინარე პირველი და მეორე თეზისის დასკვნებიდან - 2 ქ;</a:t>
            </a:r>
          </a:p>
          <a:p>
            <a:r>
              <a:rPr lang="ka-GE" sz="1900" dirty="0">
                <a:latin typeface="Sylfaen" panose="010A0502050306030303" pitchFamily="18" charset="0"/>
              </a:rPr>
              <a:t>მსჯელობა არათანმიმდევრული ან არასრულია - 1 ქ;</a:t>
            </a:r>
          </a:p>
          <a:p>
            <a:r>
              <a:rPr lang="ka-GE" sz="1900" dirty="0">
                <a:latin typeface="Sylfaen" panose="010A0502050306030303" pitchFamily="18" charset="0"/>
              </a:rPr>
              <a:t>მსჯელობა არაა ლოგიკურად დაკავშირებული განსახილველ საკითხებთან - 0 ქ.</a:t>
            </a:r>
            <a:endParaRPr lang="en-US" sz="19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F2D8-4FAE-4845-9606-7F039FB2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247650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დასკვნა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4493C-BCCB-4997-ACAB-6A6F26AB6D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68096"/>
            <a:ext cx="10394707" cy="3311189"/>
          </a:xfrm>
        </p:spPr>
        <p:txBody>
          <a:bodyPr/>
          <a:lstStyle/>
          <a:p>
            <a:r>
              <a:rPr lang="ka-GE" sz="1900" dirty="0"/>
              <a:t>უნდა იყოს დაბალანსებული და არ უნდა დომინირებდეს ერთი მკვეთრი პოზიცია; უნდა იყოს წარმოდგენილი რამდენიმე ან ორივე ვერსია;  უნდა გამომდინარეობდეს მხოლოდ თემიდან - 3 ქ;</a:t>
            </a:r>
          </a:p>
          <a:p>
            <a:r>
              <a:rPr lang="ka-GE" sz="1900" dirty="0"/>
              <a:t>დასკვნა არაა დაბალანსებული. შემოტანილია ახალი ფაქტები - 2 ქ;</a:t>
            </a:r>
          </a:p>
          <a:p>
            <a:r>
              <a:rPr lang="ka-GE" sz="1900" dirty="0"/>
              <a:t>დასკვნაში წარმოდგენილი მსჯელობა ლოგიკურად არაა დაკავშირებული მთავარ ნაწილთან -1 ქ;</a:t>
            </a:r>
          </a:p>
          <a:p>
            <a:r>
              <a:rPr lang="ka-GE" sz="1900" dirty="0"/>
              <a:t>ნაშრომს დასკვნა არ აქვს - 0 ქ.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8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8EB6-3050-4391-8E9C-12B813E6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0075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ფოტოკოლექცია და პოსტერი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9BA69-5DAD-4FE9-B40E-C661FC98F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76057"/>
            <a:ext cx="10394707" cy="3311189"/>
          </a:xfrm>
        </p:spPr>
        <p:txBody>
          <a:bodyPr>
            <a:normAutofit/>
          </a:bodyPr>
          <a:lstStyle/>
          <a:p>
            <a:r>
              <a:rPr lang="ka-GE" sz="1900" dirty="0"/>
              <a:t>საშუალო საფეხურზე კრიტერიუმები იგივეა, რაც საბაზო საფეხურზე;</a:t>
            </a:r>
          </a:p>
          <a:p>
            <a:r>
              <a:rPr lang="ka-GE" sz="1900" dirty="0"/>
              <a:t>მოთხოვნები გაზრდილია.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0253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FF19-A6E5-42D6-97AD-F9DEF025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60960"/>
            <a:ext cx="10396882" cy="1229360"/>
          </a:xfrm>
        </p:spPr>
        <p:txBody>
          <a:bodyPr/>
          <a:lstStyle/>
          <a:p>
            <a:pPr algn="ctr"/>
            <a:r>
              <a:rPr lang="ka-GE" dirty="0"/>
              <a:t>ანიმაცია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49BD-D82F-4EAB-82C4-6079549EB7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38860"/>
            <a:ext cx="10394707" cy="4612640"/>
          </a:xfrm>
        </p:spPr>
        <p:txBody>
          <a:bodyPr>
            <a:normAutofit fontScale="92500" lnSpcReduction="10000"/>
          </a:bodyPr>
          <a:lstStyle/>
          <a:p>
            <a:r>
              <a:rPr lang="ka-GE" dirty="0"/>
              <a:t>ა) ანიმაციის/მცირე ვიდეო პასუხობს სათაურს? - 2 ქ; სათაური ნაწილობრივ პასუხობს ვიდეოს შინაარსს - 1 ქ; არ პასუხობს - 0 ქ; </a:t>
            </a:r>
          </a:p>
          <a:p>
            <a:r>
              <a:rPr lang="ka-GE" dirty="0"/>
              <a:t>ბ) რამდენად  ნათლად არის გადმოცემული პრობლემა? - 2 ქ; პრობლემა არაა გამოკვეთილი -1 ქ; პრობლემა საერთოდ არ ჩანს - 0 ქ;</a:t>
            </a:r>
          </a:p>
          <a:p>
            <a:r>
              <a:rPr lang="ka-GE" dirty="0"/>
              <a:t>გ) რამდენად თანამიმდევრულია მასში გადმოცემული სიუჟეტი? - 2 ქ; ნაწილობრივ თანამიმდევრულია - 1 ქ; ფრაგმენტულია და არა შეკრული - 0 ქ;</a:t>
            </a:r>
          </a:p>
          <a:p>
            <a:r>
              <a:rPr lang="ka-GE" dirty="0"/>
              <a:t>დ) აქვს თუ არა დართული მკაფიო და სრული კონცეფცია? - 2 ქ. კონცეფცია არასრულია - 1 ქ. არ აქვს კონცეფცია - 0 ქ; </a:t>
            </a:r>
          </a:p>
          <a:p>
            <a:r>
              <a:rPr lang="ka-GE" dirty="0"/>
              <a:t>ე) რამდენადაა ანიმაცია/მცირე ვიდეოში გამოხატული თემა, არის თუ არა მსჯელობა, მიზეზ-შედეგობრივი კავშირების ხედვა, შეფასება და დასკვნა? - 2 ქ; გამოხატულია თემა, მაგრამ არაა თანმიმდევრული მსჯელობა, მიზეზ-შედეგობრივი კავშირების ხედვა -1 ქ; ანიმაციაში არაა გამოკვეთილი თემა, არ ახლავს მჯელობა - 0 ქ.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1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3FB2-52BA-4073-9240-68941D6A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1837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ka-GE" sz="5000"/>
              <a:t>გმადლობთ </a:t>
            </a:r>
            <a:r>
              <a:rPr lang="ka-GE" sz="5000" smtClean="0"/>
              <a:t>ყურადღებისთვის</a:t>
            </a:r>
            <a:endParaRPr lang="en-US" sz="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74FB2-CCB1-406A-9EA9-D53DD37B0F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30" y="1328649"/>
            <a:ext cx="4319270" cy="4283513"/>
          </a:xfrm>
        </p:spPr>
      </p:pic>
    </p:spTree>
    <p:extLst>
      <p:ext uri="{BB962C8B-B14F-4D97-AF65-F5344CB8AC3E}">
        <p14:creationId xmlns:p14="http://schemas.microsoft.com/office/powerpoint/2010/main" val="203500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0441-DC84-4F1F-9B1C-64B06140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59" y="-150828"/>
            <a:ext cx="10396882" cy="1087120"/>
          </a:xfrm>
        </p:spPr>
        <p:txBody>
          <a:bodyPr>
            <a:normAutofit/>
          </a:bodyPr>
          <a:lstStyle/>
          <a:p>
            <a:pPr algn="ctr"/>
            <a:r>
              <a:rPr lang="ka-GE" sz="5000" dirty="0"/>
              <a:t>უნარები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FA2D9-99CD-4D09-9796-EF36740C9B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53439"/>
            <a:ext cx="11684000" cy="5151121"/>
          </a:xfrm>
        </p:spPr>
        <p:txBody>
          <a:bodyPr>
            <a:normAutofit fontScale="70000" lnSpcReduction="20000"/>
          </a:bodyPr>
          <a:lstStyle/>
          <a:p>
            <a:r>
              <a:rPr lang="ka-GE" dirty="0"/>
              <a:t>სივრცეში ორიენტირება;</a:t>
            </a:r>
          </a:p>
          <a:p>
            <a:r>
              <a:rPr lang="ka-GE" dirty="0"/>
              <a:t>ინფორმაციის მოპოვება და ორგანიზება;</a:t>
            </a:r>
          </a:p>
          <a:p>
            <a:r>
              <a:rPr lang="ka-GE" dirty="0"/>
              <a:t>კომუნიკაცია;</a:t>
            </a:r>
          </a:p>
          <a:p>
            <a:r>
              <a:rPr lang="ka-GE" dirty="0"/>
              <a:t>სწავლის უნარი;</a:t>
            </a:r>
          </a:p>
          <a:p>
            <a:r>
              <a:rPr lang="ka-GE" dirty="0"/>
              <a:t>კვლევა;</a:t>
            </a:r>
          </a:p>
          <a:p>
            <a:r>
              <a:rPr lang="ka-GE" dirty="0"/>
              <a:t>შემოქმედებითი უნარი;</a:t>
            </a:r>
          </a:p>
          <a:p>
            <a:r>
              <a:rPr lang="ka-GE" dirty="0"/>
              <a:t>ფაქტებისა და მოვლენების ისტორიული ინტერპრეტაცია;</a:t>
            </a:r>
          </a:p>
          <a:p>
            <a:r>
              <a:rPr lang="ka-GE" dirty="0"/>
              <a:t>თვალსაჩინოებების გამოყენება და შექმნა;</a:t>
            </a:r>
          </a:p>
          <a:p>
            <a:r>
              <a:rPr lang="ka-GE" dirty="0"/>
              <a:t>გეოგრაფიული მოვლენების, პროცესებისა და კანონზომიერებების გავრცელების დადგენა;</a:t>
            </a:r>
          </a:p>
          <a:p>
            <a:r>
              <a:rPr lang="ka-GE" dirty="0"/>
              <a:t>თანამშრომლობა;</a:t>
            </a:r>
          </a:p>
          <a:p>
            <a:r>
              <a:rPr lang="ka-GE" dirty="0"/>
              <a:t>სამოქალაქო პოზიციის შემუშავება, კრიტიკა და დაცვა;</a:t>
            </a:r>
          </a:p>
          <a:p>
            <a:r>
              <a:rPr lang="ka-GE" dirty="0"/>
              <a:t>ტოლერანტობა;</a:t>
            </a:r>
          </a:p>
          <a:p>
            <a:r>
              <a:rPr lang="ka-GE" dirty="0"/>
              <a:t>პიროვნული და საზოგადოებრივი პრობლემის გააზრება და სხვადასხვა საკითხს შორის კავშირების დადგენა;</a:t>
            </a:r>
          </a:p>
          <a:p>
            <a:r>
              <a:rPr lang="ka-GE" dirty="0"/>
              <a:t>პიროვნული და საზოგადოებრივი პრობლემის გადაჭრა.</a:t>
            </a:r>
          </a:p>
          <a:p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4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3D92-A245-4AC0-B55E-F8FE5F76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-76199"/>
            <a:ext cx="10396882" cy="1483414"/>
          </a:xfrm>
        </p:spPr>
        <p:txBody>
          <a:bodyPr>
            <a:normAutofit/>
          </a:bodyPr>
          <a:lstStyle/>
          <a:p>
            <a:pPr algn="ctr"/>
            <a:r>
              <a:rPr lang="ka-GE" sz="5000" dirty="0"/>
              <a:t>ზოგადი კრიტერიუმები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5015-35AB-47B7-AE35-C3FB6C8447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60590"/>
            <a:ext cx="10394707" cy="3536820"/>
          </a:xfrm>
        </p:spPr>
        <p:txBody>
          <a:bodyPr>
            <a:normAutofit fontScale="92500"/>
          </a:bodyPr>
          <a:lstStyle/>
          <a:p>
            <a:r>
              <a:rPr lang="ka-GE" dirty="0"/>
              <a:t>თემასთან შესაბამისობა; </a:t>
            </a:r>
          </a:p>
          <a:p>
            <a:r>
              <a:rPr lang="ka-GE" dirty="0"/>
              <a:t>ორიგინალობა;</a:t>
            </a:r>
          </a:p>
          <a:p>
            <a:r>
              <a:rPr lang="ka-GE" dirty="0"/>
              <a:t>მასალის და წყაროების გამოყენების უნარი; </a:t>
            </a:r>
          </a:p>
          <a:p>
            <a:r>
              <a:rPr lang="ka-GE" dirty="0"/>
              <a:t>ინტერპრეტაციები;</a:t>
            </a:r>
          </a:p>
          <a:p>
            <a:r>
              <a:rPr lang="ka-GE" dirty="0"/>
              <a:t>ფაქტებისა და მოვლენების სისტემატიზაცია და ლოგიკური განვითარება;</a:t>
            </a:r>
          </a:p>
          <a:p>
            <a:r>
              <a:rPr lang="ka-GE" dirty="0"/>
              <a:t>ნაშრომი უნდა იყოს </a:t>
            </a:r>
            <a:r>
              <a:rPr lang="en-US" dirty="0"/>
              <a:t>PDF </a:t>
            </a:r>
            <a:r>
              <a:rPr lang="ka-GE" dirty="0"/>
              <a:t>ფორმატში. აუცილებელია, ტექსტს დაერთოს კონკურსანტის სახელი, გვარი, ასაკი ან კლასი, სკოლის დასახელება (ნომერი), მისამართი და საკონტაქტო ინფორმაცია. ასევე, პედაგოგის სახელი, გვარი და საკონტაქტო ინფორმაცია.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43AA-B37B-4B15-B239-42A406EBC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80974"/>
            <a:ext cx="10396882" cy="1320800"/>
          </a:xfrm>
        </p:spPr>
        <p:txBody>
          <a:bodyPr>
            <a:normAutofit/>
          </a:bodyPr>
          <a:lstStyle/>
          <a:p>
            <a:pPr algn="ctr"/>
            <a:r>
              <a:rPr lang="ka-GE" sz="5000" dirty="0"/>
              <a:t>საბაზო საფეხური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641BA-2F15-43F8-8AC5-13497258EE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76" y="1216027"/>
            <a:ext cx="11080507" cy="4053784"/>
          </a:xfrm>
        </p:spPr>
        <p:txBody>
          <a:bodyPr/>
          <a:lstStyle/>
          <a:p>
            <a:r>
              <a:rPr lang="ka-GE" sz="1900" dirty="0"/>
              <a:t>საქართველოს ზოგადსაგანმანათლებლო სკოლების 12-14 წლის ასაკის მოსწავლეები.</a:t>
            </a:r>
          </a:p>
          <a:p>
            <a:r>
              <a:rPr lang="ka-GE" sz="1900" dirty="0"/>
              <a:t>ნაშრომი შეიძლება წარმოდგენილი იქნას როგორც  ინდივიდუალურად, ასევე, ჯგუფურად. ჯგუფში შეიძლება იყოს მაქსიმუმ 3 მოსწავლე.</a:t>
            </a:r>
          </a:p>
          <a:p>
            <a:r>
              <a:rPr lang="ka-GE" sz="1900" i="1" dirty="0"/>
              <a:t>ისტორიული მოთხრობა ანუ რეფერატი (1.000-1.500 სიტყვა);</a:t>
            </a:r>
          </a:p>
          <a:p>
            <a:r>
              <a:rPr lang="ka-GE" sz="1900" i="1" dirty="0"/>
              <a:t>ფოტოკოლექცია (მაქსიმუმ 5 ფოტო);</a:t>
            </a:r>
          </a:p>
          <a:p>
            <a:r>
              <a:rPr lang="ka-GE" sz="1900" i="1" dirty="0"/>
              <a:t>პოსტერი;</a:t>
            </a:r>
          </a:p>
          <a:p>
            <a:r>
              <a:rPr lang="ka-GE" sz="1900" dirty="0"/>
              <a:t>ფოტოკოლექციას, პოსტერს უნდა ერთვოდეს აღწერა/კონცეფცია (მაქსიმუმ 400 სიტყვა).</a:t>
            </a:r>
          </a:p>
          <a:p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4172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D85F-2695-4501-906E-7CD44F22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6" y="295275"/>
            <a:ext cx="10396882" cy="1151965"/>
          </a:xfrm>
        </p:spPr>
        <p:txBody>
          <a:bodyPr/>
          <a:lstStyle/>
          <a:p>
            <a:pPr algn="ctr"/>
            <a:r>
              <a:rPr lang="ka-GE" dirty="0"/>
              <a:t>რეფერატი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7415-9BD9-4730-8A81-7F3D5DE18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151" y="1580590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1900" dirty="0"/>
              <a:t>მოთხოვნები:</a:t>
            </a:r>
          </a:p>
          <a:p>
            <a:r>
              <a:rPr lang="ka-GE" sz="1900" dirty="0"/>
              <a:t>თავფურცელი;</a:t>
            </a:r>
            <a:endParaRPr lang="en-US" sz="1900" dirty="0"/>
          </a:p>
          <a:p>
            <a:r>
              <a:rPr lang="ka-GE" sz="1900" dirty="0"/>
              <a:t>შესავალი;</a:t>
            </a:r>
            <a:endParaRPr lang="en-US" sz="1900" dirty="0"/>
          </a:p>
          <a:p>
            <a:r>
              <a:rPr lang="ka-GE" sz="1900" dirty="0"/>
              <a:t>ტექსტის ძირითადი ნაწილი;</a:t>
            </a:r>
            <a:endParaRPr lang="en-US" sz="1900" dirty="0"/>
          </a:p>
          <a:p>
            <a:r>
              <a:rPr lang="ka-GE" sz="1900" dirty="0"/>
              <a:t>დასკვნა;</a:t>
            </a:r>
            <a:endParaRPr lang="en-US" sz="1900" dirty="0"/>
          </a:p>
          <a:p>
            <a:r>
              <a:rPr lang="ka-GE" sz="1900" dirty="0"/>
              <a:t>გამოყენებული ლიტერატურა/წყაროები.</a:t>
            </a:r>
          </a:p>
        </p:txBody>
      </p:sp>
    </p:spTree>
    <p:extLst>
      <p:ext uri="{BB962C8B-B14F-4D97-AF65-F5344CB8AC3E}">
        <p14:creationId xmlns:p14="http://schemas.microsoft.com/office/powerpoint/2010/main" val="565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39FA-52A8-4088-B843-7BA876F4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94" y="-121285"/>
            <a:ext cx="10300363" cy="1066800"/>
          </a:xfrm>
        </p:spPr>
        <p:txBody>
          <a:bodyPr>
            <a:noAutofit/>
          </a:bodyPr>
          <a:lstStyle/>
          <a:p>
            <a:pPr algn="ctr"/>
            <a:r>
              <a:rPr lang="ka-GE" sz="4600" dirty="0"/>
              <a:t>რეფერატის შეფასების 4 კრიტერიუმი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90E8-FFFE-4D1F-9124-C3803EA27D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61440"/>
            <a:ext cx="11684000" cy="5151120"/>
          </a:xfrm>
        </p:spPr>
        <p:txBody>
          <a:bodyPr>
            <a:normAutofit/>
          </a:bodyPr>
          <a:lstStyle/>
          <a:p>
            <a:r>
              <a:rPr lang="ka-GE" sz="1900" b="1" dirty="0">
                <a:solidFill>
                  <a:srgbClr val="FF0000"/>
                </a:solidFill>
              </a:rPr>
              <a:t>1. </a:t>
            </a:r>
            <a:r>
              <a:rPr lang="ka-GE" sz="1900" dirty="0"/>
              <a:t>რეფერატი დასათაურებულია, დაცულია სტილი (აქვს თავფურცელი, შესავალი და ა.შ.) და გამოყოფილია ქვესათაურები; მითითებულია გამოყენებული წყაროები - 2ქ;  რეფერატს აკლია სათაური, ან  ქვესათაურებად დაყოფა ან არაა სრულყოფილად დაცული სტილი (აქვს თავფურცელი, შესავალი და ა.შ.) - 1ქ.</a:t>
            </a:r>
          </a:p>
          <a:p>
            <a:r>
              <a:rPr lang="ka-GE" sz="1900" b="1" dirty="0">
                <a:solidFill>
                  <a:srgbClr val="FF0000"/>
                </a:solidFill>
              </a:rPr>
              <a:t>2</a:t>
            </a:r>
            <a:r>
              <a:rPr lang="ka-GE" sz="1900" dirty="0">
                <a:solidFill>
                  <a:srgbClr val="FF0000"/>
                </a:solidFill>
              </a:rPr>
              <a:t>. </a:t>
            </a:r>
            <a:r>
              <a:rPr lang="ka-GE" sz="1900" dirty="0"/>
              <a:t>გამოყენებული აქვს მრავალფეროვანი წყარო (სტატიები ინტერნეტში, ვიდეო რგოლები, დიაგრამები, ცხოვრებისეული გამოცდილება) - 3 ქ; გამოყენებული აქვს მხოლოდ ერთი ან ორი წყარო. წყაროები არც ისე მრავალფეროვანია - 2 ქ; გამოყენებული აქვს მხოლოდ ერთი წყარო - 1ქ.</a:t>
            </a:r>
          </a:p>
          <a:p>
            <a:r>
              <a:rPr lang="ka-GE" sz="1900" b="1" dirty="0">
                <a:solidFill>
                  <a:srgbClr val="FF0000"/>
                </a:solidFill>
              </a:rPr>
              <a:t>3</a:t>
            </a:r>
            <a:r>
              <a:rPr lang="ka-GE" sz="1900" dirty="0">
                <a:solidFill>
                  <a:srgbClr val="FF0000"/>
                </a:solidFill>
              </a:rPr>
              <a:t>.</a:t>
            </a:r>
            <a:r>
              <a:rPr lang="ka-GE" sz="1900" dirty="0"/>
              <a:t> მსჯელობს შიდა და გარე პრობლემებზე, ასახელებს მიზეზებს, ასაბუთებს პოზიციას - 3 ქ; ნათლად არაა გამოკვეთილი პრობლემები, თუმცა დასახელებულია მიზეზები და გამოხატულია პოზიცია, მაგრამ არაა დასაბუთებული - 2 ქ. არასათანადოდ მსჯელობს შიდა და გარე პრობლემებზე, ვერ ასახელებს მიზეზებს, ვერ ასაბუთებს პოზიციას - 1 ქ.</a:t>
            </a:r>
          </a:p>
          <a:p>
            <a:r>
              <a:rPr lang="ka-GE" sz="1900" b="1" dirty="0">
                <a:solidFill>
                  <a:srgbClr val="FF0000"/>
                </a:solidFill>
              </a:rPr>
              <a:t>4. </a:t>
            </a:r>
            <a:r>
              <a:rPr lang="ka-GE" sz="1900" dirty="0"/>
              <a:t>მკაფიოდ გამოხატავს საკუთარ აზრს - 2 ქ; ავტორის აზრი მკაფიოდ არაა  გამოხატული - 1 ქ.</a:t>
            </a:r>
          </a:p>
          <a:p>
            <a:endParaRPr lang="ka-GE" dirty="0"/>
          </a:p>
          <a:p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7D57-C367-494E-9F91-1B865DA6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46" y="-104775"/>
            <a:ext cx="10396882" cy="1746325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ფოტოკოლექციის შეფასების კრიტერიუმები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998F-86A0-4DAF-B92F-56029F5096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828211"/>
            <a:ext cx="11684000" cy="4286839"/>
          </a:xfrm>
        </p:spPr>
        <p:txBody>
          <a:bodyPr>
            <a:normAutofit fontScale="92500" lnSpcReduction="10000"/>
          </a:bodyPr>
          <a:lstStyle/>
          <a:p>
            <a:r>
              <a:rPr lang="ka-GE" dirty="0"/>
              <a:t>ა) ფოტოკოლექცია სრულად  პასუხობს სათაურს - 2 ქ; ფოტოკოლექცია ნაკლებად შეესაბამება სათაურს -1 ქ; სრულიად არ შეესაბამება - 0 ქ.</a:t>
            </a:r>
          </a:p>
          <a:p>
            <a:r>
              <a:rPr lang="ka-GE" dirty="0"/>
              <a:t>ბ) პრობლემა ნათლად არის გადმოცემული - 2 ქ; პრობლემის გადმოცემას აკლია სიცხადე - 1 ქ; პრობლემა არ ჩანს - 0 ქ.</a:t>
            </a:r>
          </a:p>
          <a:p>
            <a:r>
              <a:rPr lang="ka-GE" dirty="0"/>
              <a:t>გ) ფოტოები თანმიმდევრულად არის დახარისხებული - 2 ქ; ფოტოების დახარისხება ნაკლებად თანამიმდევრულია -1 ქ; ფოტოების თანამიმდევრულობა სრულიად აცდენილია კონცეფციას - 0 ქ.</a:t>
            </a:r>
          </a:p>
          <a:p>
            <a:r>
              <a:rPr lang="ka-GE" dirty="0"/>
              <a:t>დ) დართული აქვს შესაბამისი კონცეფცია ანუ აღწერა - 2 ქ; კონცეფცია არასრულია - 1 ქ; არ აქვს დართული  კონცეფცია - 0 ქ.</a:t>
            </a:r>
          </a:p>
          <a:p>
            <a:r>
              <a:rPr lang="ka-GE" dirty="0"/>
              <a:t>ე) მასში  გამოხატულია ფოტოკოლექციის თემა, არის მსჯელობა, მიზეზ-შედეგობრივი კავშირების ხედვა, შეფასება და დასკვნა - 2 ქ; აღწერაში გამოხატულია თემა, მაგრამ აკლია მსჯელობა - 1 ქ; ის არ შეესაბამება ფოტოკოლექციაში გადმოცემულ აზრს - 0 ქ. </a:t>
            </a:r>
          </a:p>
          <a:p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10450-9C68-4A06-B7FA-8C9D8EAF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6662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ka-GE" dirty="0"/>
              <a:t>პოსტერი/პლაკატის შეფასების კრიტერიუმები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3775-4CFF-48F9-9A4D-B93ABF2494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006246"/>
            <a:ext cx="11612880" cy="3585564"/>
          </a:xfrm>
        </p:spPr>
        <p:txBody>
          <a:bodyPr>
            <a:normAutofit fontScale="92500" lnSpcReduction="20000"/>
          </a:bodyPr>
          <a:lstStyle/>
          <a:p>
            <a:r>
              <a:rPr lang="ka-GE" dirty="0"/>
              <a:t>ა) პოსტერი პასუხობს სათაურს - 2 ქ; ნაკლებად შეესაბამება სათაურს - 1 ქ; სრულიად არ შეესაბამება - 0 ქ.</a:t>
            </a:r>
          </a:p>
          <a:p>
            <a:r>
              <a:rPr lang="ka-GE" dirty="0"/>
              <a:t>ბ) ნათლად არის გამოკვეთილი პრობლემა - 2 ქ; პრობლემის გადმოცემას აკლია სიცხადე - 1 ქ; პრობლემა არ ჩანს - 0 ქ.</a:t>
            </a:r>
          </a:p>
          <a:p>
            <a:r>
              <a:rPr lang="ka-GE" dirty="0"/>
              <a:t>გ) დაცული პოსტერის მოთხოვნები - 2 ქ; ნაკლებად არის დაცული - 1 ქ; საერთოდ არაა დაცული - 0 ქ.</a:t>
            </a:r>
          </a:p>
          <a:p>
            <a:r>
              <a:rPr lang="ka-GE" dirty="0"/>
              <a:t>დ) დართული აქვს კონცეფცია ანუ აღწერა? - 2 ქ; კონცეფცია არასრულია -1 ქ; არ აქვს დართული  კონცეფცია - 0 ქ. </a:t>
            </a:r>
          </a:p>
          <a:p>
            <a:r>
              <a:rPr lang="ka-GE" dirty="0"/>
              <a:t>ე) მასში სრულყოფილადაა ასახული პრობლემის არსი, არის თანამიმდევრული მსჯელობა, მიზეზ-შედეგობრივი კავშირები, შეფასება და დასკვნა - 2 ქ; აღწერაში გამოხატულია თემა, მაგრამ აკლია მსჯელობა - 1 ქ. ის არ შეესაბამება ფოტოკოლექციაში გადმოცემულ აზრს - 0 ქ.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526A-1832-453E-8F3D-AC70896D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1121"/>
            <a:ext cx="10396882" cy="894079"/>
          </a:xfrm>
        </p:spPr>
        <p:txBody>
          <a:bodyPr>
            <a:normAutofit/>
          </a:bodyPr>
          <a:lstStyle/>
          <a:p>
            <a:pPr algn="ctr"/>
            <a:r>
              <a:rPr lang="ka-GE" dirty="0"/>
              <a:t>საშუალო საფეხური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55C0E-4530-499B-9EA5-DAADC696CC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65200"/>
            <a:ext cx="11602720" cy="649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საქართველოს ზოგადსაგანმანათლებლო სკოლების 15-18 წლის ასაკის მოსწავლეები.</a:t>
            </a:r>
          </a:p>
          <a:p>
            <a:pPr marL="0" indent="0">
              <a:buNone/>
            </a:pPr>
            <a:r>
              <a:rPr lang="ka-GE" dirty="0"/>
              <a:t>ნაშრომი შეიძლება წარმოდგენილი იქნას როგორც ინდივიდუალურად, ასევე, ჯგუფურად. ჯგუფში შეიძლება იყოს მაქსიმუმ 3 მოსწავლე.</a:t>
            </a:r>
          </a:p>
          <a:p>
            <a:r>
              <a:rPr lang="ka-GE" i="1" dirty="0"/>
              <a:t>ესე (2.000-3.000 სიტყვა);</a:t>
            </a:r>
            <a:endParaRPr lang="en-GB" i="1" dirty="0"/>
          </a:p>
          <a:p>
            <a:r>
              <a:rPr lang="ka-GE" i="1" dirty="0"/>
              <a:t>ფოტოკოლექცია (მაქსიმუმ 5 ფოტო);</a:t>
            </a:r>
            <a:endParaRPr lang="en-GB" i="1" dirty="0"/>
          </a:p>
          <a:p>
            <a:r>
              <a:rPr lang="ka-GE" i="1" dirty="0"/>
              <a:t>პოსტერი;</a:t>
            </a:r>
            <a:endParaRPr lang="en-GB" i="1" dirty="0"/>
          </a:p>
          <a:p>
            <a:r>
              <a:rPr lang="ka-GE" i="1" dirty="0"/>
              <a:t>ანიმაცია/მცირე ვიდეო (5-10 წუთი).</a:t>
            </a:r>
          </a:p>
          <a:p>
            <a:pPr marL="0" indent="0">
              <a:buNone/>
            </a:pPr>
            <a:r>
              <a:rPr lang="ka-GE" dirty="0"/>
              <a:t>ფოტოკოლექციას, პოსტერს და ანიმაციას/მცირეო ვიდეოს უნდა ერთვოდეს აღწერა/კონცეფცია, მაქსიმუმ 600 სიტყვა.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2363</TotalTime>
  <Words>1198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Impact</vt:lpstr>
      <vt:lpstr>Sylfaen</vt:lpstr>
      <vt:lpstr>Main Event</vt:lpstr>
      <vt:lpstr>შეფასების კრიტერიუმები</vt:lpstr>
      <vt:lpstr>უნარები</vt:lpstr>
      <vt:lpstr>ზოგადი კრიტერიუმები</vt:lpstr>
      <vt:lpstr>საბაზო საფეხური</vt:lpstr>
      <vt:lpstr>რეფერატი</vt:lpstr>
      <vt:lpstr>რეფერატის შეფასების 4 კრიტერიუმი</vt:lpstr>
      <vt:lpstr>ფოტოკოლექციის შეფასების კრიტერიუმები</vt:lpstr>
      <vt:lpstr>პოსტერი/პლაკატის შეფასების კრიტერიუმები</vt:lpstr>
      <vt:lpstr>საშუალო საფეხური</vt:lpstr>
      <vt:lpstr>ესე</vt:lpstr>
      <vt:lpstr>შესავალი</vt:lpstr>
      <vt:lpstr>ძირითადი ნაწილი</vt:lpstr>
      <vt:lpstr>ძირითადი ნაწილი</vt:lpstr>
      <vt:lpstr>ძირითადი ნაწილი</vt:lpstr>
      <vt:lpstr>დასკვნა</vt:lpstr>
      <vt:lpstr>ფოტოკოლექცია და პოსტერი</vt:lpstr>
      <vt:lpstr>ანიმაცია</vt:lpstr>
      <vt:lpstr>გმადლობთ ყურადღებისთვის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შეფასების კრიტერიუმები</dc:title>
  <dc:creator>rusudan kobakhidze</dc:creator>
  <cp:lastModifiedBy>User</cp:lastModifiedBy>
  <cp:revision>15</cp:revision>
  <dcterms:created xsi:type="dcterms:W3CDTF">2022-01-08T07:57:19Z</dcterms:created>
  <dcterms:modified xsi:type="dcterms:W3CDTF">2022-01-26T12:11:53Z</dcterms:modified>
</cp:coreProperties>
</file>